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72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1" r:id="rId33"/>
    <p:sldId id="289" r:id="rId34"/>
    <p:sldId id="288" r:id="rId35"/>
    <p:sldId id="290" r:id="rId36"/>
    <p:sldId id="292" r:id="rId37"/>
    <p:sldId id="293" r:id="rId38"/>
    <p:sldId id="294" r:id="rId39"/>
    <p:sldId id="295" r:id="rId40"/>
    <p:sldId id="296" r:id="rId41"/>
    <p:sldId id="298" r:id="rId42"/>
    <p:sldId id="299" r:id="rId43"/>
    <p:sldId id="302" r:id="rId44"/>
    <p:sldId id="300" r:id="rId45"/>
    <p:sldId id="301" r:id="rId46"/>
    <p:sldId id="29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80E83-B0C6-49F3-AA05-9DCC1384CDA2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F605C-2CA6-4D81-B8C6-536A7CB7C3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EC892-3A3E-4AC1-8BBB-337741F8452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Разные ученые, размышляя над проблемой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типологизации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обществ, определяют различные существенные признаки. Большинство исследователей считают, что решающую роль здесь играют следующие признаки (см. слайд)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EC892-3A3E-4AC1-8BBB-337741F8452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15B0F-EE47-4B60-A60F-4EBD65A1FBB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illuminated_s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29" cy="687227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14348" y="2143116"/>
            <a:ext cx="6929486" cy="2923877"/>
          </a:xfrm>
          <a:prstGeom prst="rect">
            <a:avLst/>
          </a:prstGeom>
          <a:solidFill>
            <a:schemeClr val="bg2">
              <a:alpha val="23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latin typeface="Arial Black" pitchFamily="34" charset="0"/>
            </a:endParaRPr>
          </a:p>
          <a:p>
            <a:pPr algn="ctr"/>
            <a:r>
              <a:rPr lang="ru-RU" sz="2800" b="1" i="1" dirty="0" smtClean="0">
                <a:latin typeface="Arial Black" pitchFamily="34" charset="0"/>
              </a:rPr>
              <a:t>Урок 27-29. Типология обществ. 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Урок обществознания 10 класс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(профильный уровень)</a:t>
            </a:r>
          </a:p>
          <a:p>
            <a:pPr algn="ctr"/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Гудзишевская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Н.В.</a:t>
            </a:r>
          </a:p>
          <a:p>
            <a:pPr algn="ctr"/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МбОУ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СШ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№1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г.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Вилючинск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1" i="1" dirty="0" smtClean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785794"/>
            <a:ext cx="5747086" cy="523220"/>
          </a:xfrm>
          <a:prstGeom prst="rect">
            <a:avLst/>
          </a:prstGeom>
          <a:solidFill>
            <a:schemeClr val="bg2">
              <a:alpha val="23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latin typeface="Arial Black" pitchFamily="34" charset="0"/>
              </a:rPr>
              <a:t>Тема: Общество и человек.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214290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Традиционное общество.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642918"/>
          <a:ext cx="871543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7006"/>
                <a:gridCol w="64384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Вопросы сравнения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Основные характеристики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Какие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цивили-зации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охваты-вает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понятие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традиционно-го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общества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аграрные цивилизации Древнего Востока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средневековые государства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мусульманс-кого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Востока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европейские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государства Средневековья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арабский халифат.jpg"/>
          <p:cNvPicPr>
            <a:picLocks noChangeAspect="1"/>
          </p:cNvPicPr>
          <p:nvPr/>
        </p:nvPicPr>
        <p:blipFill>
          <a:blip r:embed="rId2" cstate="print"/>
          <a:srcRect l="9739" t="12500" r="12515" b="9375"/>
          <a:stretch>
            <a:fillRect/>
          </a:stretch>
        </p:blipFill>
        <p:spPr>
          <a:xfrm>
            <a:off x="0" y="3143224"/>
            <a:ext cx="2773699" cy="37147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западно европейский феодал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715140" y="3429000"/>
            <a:ext cx="1857388" cy="321947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357166"/>
          <a:ext cx="864399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Основа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жиз-недеятельности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земледелие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Особенности труда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ручной сельскохозяйственный труд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простые орудия труда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обеспечение необходимыми продуктами при благоприятных погодных условиях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земледел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072066" y="2786058"/>
            <a:ext cx="3315919" cy="4071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7" name="Рисунок 6" descr="крестьян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00306"/>
            <a:ext cx="2294224" cy="4357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8" name="Рисунок 7" descr="крестьянин 1.jpg"/>
          <p:cNvPicPr>
            <a:picLocks noChangeAspect="1"/>
          </p:cNvPicPr>
          <p:nvPr/>
        </p:nvPicPr>
        <p:blipFill>
          <a:blip r:embed="rId4" cstate="print"/>
          <a:srcRect l="1746" t="9207" r="4044" b="5498"/>
          <a:stretch>
            <a:fillRect/>
          </a:stretch>
        </p:blipFill>
        <p:spPr>
          <a:xfrm>
            <a:off x="1857356" y="2857496"/>
            <a:ext cx="3565667" cy="4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Взаимоотно-шение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чело-века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приро-ды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зависимость человека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природа-источник жизни, живое существо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человек –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маленькая часть природы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подчинение трудовой деятельности природным ритмам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традиционное обществ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3850" y="2071678"/>
            <a:ext cx="7303266" cy="4786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715436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457094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Взаимоотно-шения</a:t>
                      </a:r>
                      <a:r>
                        <a:rPr lang="ru-RU" sz="2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между людьми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зависят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от отношения к предмету труда</a:t>
                      </a:r>
                      <a:endParaRPr lang="ru-RU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частная собственность на землю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поро-дила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личную зависимость и </a:t>
                      </a:r>
                      <a:r>
                        <a:rPr lang="ru-RU" sz="2400" b="1" baseline="0" dirty="0" err="1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внеэко-номическое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принуждение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отношения солидарности, коллективной ответственности людей одного класса или сословия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общин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071810"/>
            <a:ext cx="4572032" cy="3526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редневековый цех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3143248"/>
            <a:ext cx="3772353" cy="3510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1472" y="2071678"/>
            <a:ext cx="8143932" cy="1928826"/>
          </a:xfrm>
          <a:prstGeom prst="wedgeRoundRectCallout">
            <a:avLst>
              <a:gd name="adj1" fmla="val 2917"/>
              <a:gd name="adj2" fmla="val -59609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форма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принуждения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 труду, основанная на отношениях личной зависимости трудящихся от эксплуататоров, непосредственного господства и подчинения. 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43272"/>
                <a:gridCol w="550072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Основные ценности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дан-ного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этапа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соблюдение традиций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Социальный статус 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человека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определялся происхождением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средневековье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143503" y="1749849"/>
            <a:ext cx="3804447" cy="510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715436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7006"/>
                <a:gridCol w="6438430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Характеристи-ки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повседнев-ной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жизни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устойчивость,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регулирование отношений на основе традиций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передача образцов повседневно жизни из поколения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в поколение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Политическое устройство государств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отождествление власти с личностью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пра-вителя</a:t>
                      </a:r>
                      <a:endParaRPr lang="ru-RU" sz="2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обожествление происхождения власти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церковь обеспечивала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ещё большую </a:t>
                      </a:r>
                      <a:r>
                        <a:rPr lang="ru-RU" sz="2400" baseline="0" dirty="0" err="1" smtClean="0">
                          <a:latin typeface="Arial" pitchFamily="34" charset="0"/>
                          <a:cs typeface="Arial" pitchFamily="34" charset="0"/>
                        </a:rPr>
                        <a:t>ус-тойчивость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король.jpg"/>
          <p:cNvPicPr>
            <a:picLocks noChangeAspect="1"/>
          </p:cNvPicPr>
          <p:nvPr/>
        </p:nvPicPr>
        <p:blipFill>
          <a:blip r:embed="rId2" cstate="print"/>
          <a:srcRect l="8815" t="12500" r="7604" b="18750"/>
          <a:stretch>
            <a:fillRect/>
          </a:stretch>
        </p:blipFill>
        <p:spPr>
          <a:xfrm>
            <a:off x="4903238" y="3143248"/>
            <a:ext cx="3883604" cy="3714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2500298" cy="3839743"/>
          </a:xfrm>
          <a:prstGeom prst="rect">
            <a:avLst/>
          </a:prstGeom>
          <a:noFill/>
        </p:spPr>
      </p:pic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1785918" y="157161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500298" y="2928934"/>
            <a:ext cx="564360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3178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Каковы сильные и слабые стороны общества данного типа?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ebme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905125"/>
            <a:ext cx="5715000" cy="39528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Boston%20Manufactur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734" y="0"/>
            <a:ext cx="5562266" cy="421481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становление индусриального общест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91840"/>
            <a:ext cx="4572000" cy="35661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 descr="индустриальное обществ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235414" cy="350043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1538" y="1928802"/>
            <a:ext cx="7300396" cy="2585323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2. Становление </a:t>
            </a:r>
          </a:p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индустриального </a:t>
            </a:r>
          </a:p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общества</a:t>
            </a:r>
            <a:endParaRPr lang="ru-RU" sz="5400" b="1" i="1" cap="none" spc="50" dirty="0">
              <a:ln w="11430"/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ink_the_deal_p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14546" y="1571612"/>
            <a:ext cx="60722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Индустриальное общество –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это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общество, сформировавшееся в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про-цессе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в результате индустриализации, развития машинного производства, возникновения адекватных ему форм организации труда, применения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дости-жений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технико-технологического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про-гресса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ченик книг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285992"/>
            <a:ext cx="2928958" cy="38364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2714620"/>
            <a:ext cx="50006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Задание: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проанализировать текст §11-12, с.112-114,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запол-нить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таблицу «Предпосылки перехода к индустриальному обществу».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</a:t>
            </a:r>
          </a:p>
          <a:p>
            <a:pPr marL="457200" indent="-45720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357166"/>
            <a:ext cx="64294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Arial Black" pitchFamily="34" charset="0"/>
              </a:rPr>
              <a:t>Цель урока:</a:t>
            </a:r>
          </a:p>
          <a:p>
            <a:pPr algn="ctr"/>
            <a:endParaRPr lang="ru-RU" sz="2400" b="1" i="1" dirty="0" smtClean="0">
              <a:latin typeface="Arial Black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познакомить учащихся с различными вариантами типологии обществ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928802"/>
            <a:ext cx="85725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Задачи урока:</a:t>
            </a:r>
          </a:p>
          <a:p>
            <a:pPr algn="ctr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объяснить основные понятия и термины темы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ознакомить с типологией обществ с точки зрения социально-философского, историко-типологического и социально-конкретного уровней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развивать у учащихся умения осуществлять комплексный поиск, систематизировать социальную информацию по теме, сравнивать, анализировать, делать выводы, рационально решать познавательные и проблемные задания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способствовать выработке гражданской позиции 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Z:\newtek\_backgrounds_1.02\Ryan\Power Point Templates2\School Presentation_not_done\Elements\apple_rotat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0"/>
            <a:ext cx="3524275" cy="2643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857232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latin typeface="Arial Black" pitchFamily="34" charset="0"/>
              </a:rPr>
              <a:t>?</a:t>
            </a:r>
            <a:endParaRPr lang="ru-RU" sz="7200" b="1" i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500174"/>
          <a:ext cx="8643998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4"/>
                <a:gridCol w="62865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Мыслитель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Основные идеи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К. Маркс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М. Вебер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Ф.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Бродель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71604" y="285728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Предпосылки перехода к индустриальному обществу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285728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Предпосылки перехода к индустриальному обществу</a:t>
            </a:r>
            <a:endParaRPr lang="ru-RU" sz="24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142984"/>
          <a:ext cx="864399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4"/>
                <a:gridCol w="62865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Мыслитель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Основные идеи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К. Маркс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главная причина – развитие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производи-тельных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сил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противоречие в развитии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производитель-ных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сил и сложившихся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производствен-ных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отношений приводит к социальной революции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Карл Маркс 2.jpg"/>
          <p:cNvPicPr>
            <a:picLocks noChangeAspect="1"/>
          </p:cNvPicPr>
          <p:nvPr/>
        </p:nvPicPr>
        <p:blipFill>
          <a:blip r:embed="rId2" cstate="print"/>
          <a:srcRect l="9375" t="6250" r="4687" b="12499"/>
          <a:stretch>
            <a:fillRect/>
          </a:stretch>
        </p:blipFill>
        <p:spPr>
          <a:xfrm flipH="1">
            <a:off x="0" y="2714620"/>
            <a:ext cx="2599244" cy="307183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428604"/>
          <a:ext cx="8643998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4644"/>
                <a:gridCol w="5929354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М. Вебер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церковная реформация заложила культурные истоки: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культ производительного труда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успехи в профессионально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деятель-ности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–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путь к спасению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идея продуктивного капитализма: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профессиональная честность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строгий бухгалтерский учет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разграничение капитала и личной собственности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М.Вебер.jpg"/>
          <p:cNvPicPr>
            <a:picLocks noChangeAspect="1"/>
          </p:cNvPicPr>
          <p:nvPr/>
        </p:nvPicPr>
        <p:blipFill>
          <a:blip r:embed="rId2" cstate="print"/>
          <a:srcRect l="6869" r="23043" b="20469"/>
          <a:stretch>
            <a:fillRect/>
          </a:stretch>
        </p:blipFill>
        <p:spPr>
          <a:xfrm>
            <a:off x="214282" y="1857364"/>
            <a:ext cx="2610937" cy="378621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928670"/>
          <a:ext cx="8643998" cy="3749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6082"/>
                <a:gridCol w="585791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Ф.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Бродель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предпосылки капитализма возникли в морской торговле: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морская торговля прибыльнее сельского хозяйства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формирование крупных капиталов в промышленных городах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возникновение промышленных предприятий</a:t>
                      </a:r>
                    </a:p>
                    <a:p>
                      <a:pPr algn="just">
                        <a:buFont typeface="Courier New" pitchFamily="49" charset="0"/>
                        <a:buChar char="o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расцвет крупных городов</a:t>
                      </a:r>
                    </a:p>
                    <a:p>
                      <a:pPr algn="just">
                        <a:buFont typeface="Arial" pitchFamily="34" charset="0"/>
                        <a:buNone/>
                      </a:pP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Ф.Броде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554" y="2071677"/>
            <a:ext cx="2767372" cy="318437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2500298" cy="3839743"/>
          </a:xfrm>
          <a:prstGeom prst="rect">
            <a:avLst/>
          </a:prstGeom>
          <a:noFill/>
        </p:spPr>
      </p:pic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1785918" y="157161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357422" y="3714752"/>
            <a:ext cx="56436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3178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Кто из мыслителей, по вашему мнению, выделил наиболее значимую предпосылку перехода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индустри-альному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обществу?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00298" y="214290"/>
            <a:ext cx="4214842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Предпосылки перехода к индустриальному обществу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643050"/>
            <a:ext cx="4214842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Развитие общественных производительных сил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76" y="1643050"/>
            <a:ext cx="4214842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Распространение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протес-тантской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этики с культом производительного труда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0298" y="2928934"/>
            <a:ext cx="4214842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Развитие мировой торговли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786050" y="1428736"/>
            <a:ext cx="285752" cy="1428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6036479" y="1393017"/>
            <a:ext cx="285752" cy="2143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  <a:endCxn id="5" idx="0"/>
          </p:cNvCxnSpPr>
          <p:nvPr/>
        </p:nvCxnSpPr>
        <p:spPr>
          <a:xfrm rot="5400000">
            <a:off x="3821901" y="2143116"/>
            <a:ext cx="157163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ir_pollu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78064"/>
            <a:ext cx="4429124" cy="337993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kultur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95496"/>
            <a:ext cx="4929190" cy="492919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 descr="2709812_f520.jpg"/>
          <p:cNvPicPr>
            <a:picLocks noChangeAspect="1"/>
          </p:cNvPicPr>
          <p:nvPr/>
        </p:nvPicPr>
        <p:blipFill>
          <a:blip r:embed="rId3" cstate="print"/>
          <a:srcRect l="3013" t="4166" r="3589" b="16666"/>
          <a:stretch>
            <a:fillRect/>
          </a:stretch>
        </p:blipFill>
        <p:spPr>
          <a:xfrm>
            <a:off x="3549316" y="0"/>
            <a:ext cx="5594684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 descr="amazing_fun_science_technology_200907291210041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054542" cy="357187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85786" y="1643050"/>
            <a:ext cx="7572428" cy="2800767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lvl="0" algn="ctr"/>
            <a:r>
              <a:rPr lang="ru-RU" sz="4400" b="1" i="1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3.Индустриальное общество как техногенная цивилизация.</a:t>
            </a:r>
            <a:endParaRPr lang="ru-RU" sz="4400" b="1" i="1" spc="50" dirty="0">
              <a:ln w="11430"/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ink_the_deal_p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857356" y="1785926"/>
            <a:ext cx="65722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Техногенная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цивилизация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общество, для которого характерны: 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стремление преобразовать природу в своих интересах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свобода индивидуальной деятельности, определяющая относительную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независи-мость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по отношению к социальным группам.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ченик книг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285992"/>
            <a:ext cx="2928958" cy="38364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3429000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Задание: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прочитайте текст учебника с. 114 -118, выполните задания карточки № 2.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Причины быстрого развития индустриального общества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214422"/>
            <a:ext cx="3786214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Возникновение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промы-шленного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производства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500306"/>
            <a:ext cx="3714744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Изменение системы ценностей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1214422"/>
            <a:ext cx="4000528" cy="150019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Быстрое развитие техники на основе внедрения научных идей в производство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14876" y="2928934"/>
            <a:ext cx="3929090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Развитие средств связи и транспорта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86314" y="4929198"/>
            <a:ext cx="3929090" cy="114300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Усиление </a:t>
            </a:r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экономи-ческого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 культурного единства 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14876" y="3929066"/>
            <a:ext cx="3929090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Развитие массовой системы образования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1000100" y="2285992"/>
            <a:ext cx="28575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2786050" y="2285992"/>
            <a:ext cx="285752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2429654" y="3571082"/>
            <a:ext cx="38576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357686" y="2071678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357686" y="5500702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357686" y="4357694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357686" y="3357562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000496" y="1643050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000496" y="2786058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7151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Arial Black" pitchFamily="34" charset="0"/>
              </a:rPr>
              <a:t>Основные понятия и термины:</a:t>
            </a:r>
          </a:p>
          <a:p>
            <a:pPr algn="ctr"/>
            <a:endParaRPr lang="ru-RU" sz="2800" b="1" i="1" dirty="0" smtClean="0">
              <a:latin typeface="Arial Black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/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традиционное общество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индустриализация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техногенная цивилизация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постиндустриальное общество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западное общество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цивилизация восточного типа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внеэкономическое принуждение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теократия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секуляризация</a:t>
            </a:r>
          </a:p>
          <a:p>
            <a:pPr algn="just">
              <a:buFont typeface="Wingdings" pitchFamily="2" charset="2"/>
              <a:buChar char="q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социальный контракт</a:t>
            </a:r>
          </a:p>
          <a:p>
            <a:pPr algn="just"/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642918"/>
          <a:ext cx="8715436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7006"/>
                <a:gridCol w="64384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Вопросы сравнения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Основные характеристики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Место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челове-ка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системе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общественно-го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производст-ва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наращивание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контрольно-информацион-ных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функций живого труда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автоматизация производства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Роль науки на данном этапе 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непосредственная производительная сила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00232" y="214290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Техногенная цивилизация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Dispatch_extio_AB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786190"/>
            <a:ext cx="3857620" cy="308609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avtomati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3672" y="4080066"/>
            <a:ext cx="3849854" cy="277793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Взаимоотно-шения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чело-века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приро-ды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природа как упорядоченная система, управляемая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естественными законами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разрушение представлений об </a:t>
                      </a:r>
                      <a:r>
                        <a:rPr lang="ru-RU" sz="2400" baseline="0" dirty="0" err="1" smtClean="0">
                          <a:latin typeface="Arial" pitchFamily="34" charset="0"/>
                          <a:cs typeface="Arial" pitchFamily="34" charset="0"/>
                        </a:rPr>
                        <a:t>органи-ческом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единстве человека и природы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природа – среда обитания, кладовая </a:t>
                      </a:r>
                      <a:r>
                        <a:rPr lang="ru-RU" sz="2400" baseline="0" dirty="0" err="1" smtClean="0">
                          <a:latin typeface="Arial" pitchFamily="34" charset="0"/>
                          <a:cs typeface="Arial" pitchFamily="34" charset="0"/>
                        </a:rPr>
                        <a:t>за-пасов</a:t>
                      </a: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промышленного сырья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baseline="0" dirty="0" smtClean="0">
                          <a:latin typeface="Arial" pitchFamily="34" charset="0"/>
                          <a:cs typeface="Arial" pitchFamily="34" charset="0"/>
                        </a:rPr>
                        <a:t> покорение, подчинение, преобразование природы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sunsh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500438"/>
            <a:ext cx="7194775" cy="335756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Качество </a:t>
                      </a:r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жиз-ни</a:t>
                      </a:r>
                      <a:r>
                        <a:rPr lang="ru-RU" sz="2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человека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улучшение качества жилья, питания, медицинского обслуживания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рост средней продолжительности жизни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«время-стрела» – символ не только технического, но и общественного прогресса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76840513_1294750539_870490_byivayuttakiesekundyichtovsereshaetsyaminutamikotoryiedlyatsyachasami.jpg"/>
          <p:cNvPicPr>
            <a:picLocks noChangeAspect="1"/>
          </p:cNvPicPr>
          <p:nvPr/>
        </p:nvPicPr>
        <p:blipFill>
          <a:blip r:embed="rId2" cstate="print"/>
          <a:srcRect l="7881" t="30208" r="6952" b="21875"/>
          <a:stretch>
            <a:fillRect/>
          </a:stretch>
        </p:blipFill>
        <p:spPr>
          <a:xfrm>
            <a:off x="-1" y="2571744"/>
            <a:ext cx="9131589" cy="4286256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Взаимоотно-шения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между людьми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экономическое принуждение к труду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социальное партнерство двух </a:t>
                      </a:r>
                      <a:r>
                        <a:rPr lang="ru-RU" sz="2400" dirty="0" err="1" smtClean="0">
                          <a:latin typeface="Arial" pitchFamily="34" charset="0"/>
                          <a:cs typeface="Arial" pitchFamily="34" charset="0"/>
                        </a:rPr>
                        <a:t>юриди-чески</a:t>
                      </a: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равных сторон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социальная мобильность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0000fck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000240"/>
            <a:ext cx="4764622" cy="357124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5542492"/>
            <a:ext cx="70009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990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Проанализируйте эти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взаимоотношения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что вам кажется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справедливым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а что - нет?</a:t>
            </a:r>
          </a:p>
        </p:txBody>
      </p:sp>
      <p:pic>
        <p:nvPicPr>
          <p:cNvPr id="6" name="Picture 7" descr="smart_guy_think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57950" y="2500306"/>
            <a:ext cx="2786050" cy="4278576"/>
          </a:xfrm>
          <a:prstGeom prst="rect">
            <a:avLst/>
          </a:prstGeom>
          <a:noFill/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215074" y="1571612"/>
            <a:ext cx="1500198" cy="1143008"/>
          </a:xfrm>
          <a:prstGeom prst="cloudCallout">
            <a:avLst>
              <a:gd name="adj1" fmla="val 63195"/>
              <a:gd name="adj2" fmla="val 4954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Основные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цен-ности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данного этапа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 личная свобода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Социальный статус </a:t>
                      </a:r>
                      <a:r>
                        <a:rPr lang="ru-RU" sz="2200" dirty="0" err="1" smtClean="0">
                          <a:latin typeface="Arial" pitchFamily="34" charset="0"/>
                          <a:cs typeface="Arial" pitchFamily="34" charset="0"/>
                        </a:rPr>
                        <a:t>челове-ка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 определяется личными качествами человека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 человек – носитель множества</a:t>
                      </a:r>
                      <a:r>
                        <a:rPr lang="ru-RU" sz="2200" baseline="0" dirty="0" smtClean="0">
                          <a:latin typeface="Arial" pitchFamily="34" charset="0"/>
                          <a:cs typeface="Arial" pitchFamily="34" charset="0"/>
                        </a:rPr>
                        <a:t> социальных ролей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web2-user-rol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9614" y="2071679"/>
            <a:ext cx="4774386" cy="478632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6357950" y="5143512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индивид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6512" y="3714752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муж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58082" y="3643314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отец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3714752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друг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4714884"/>
            <a:ext cx="142876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начальник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8148" y="4714884"/>
            <a:ext cx="12858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водитель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7818" y="6072206"/>
            <a:ext cx="135732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покупатель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6000768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пациент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6519446"/>
            <a:ext cx="1143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зритель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8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342"/>
                <a:gridCol w="638565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Политическое устройство государств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 становление правового государства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 descr="full_Pos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785926"/>
            <a:ext cx="5715000" cy="401955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571744"/>
            <a:ext cx="2500298" cy="3839743"/>
          </a:xfrm>
          <a:prstGeom prst="rect">
            <a:avLst/>
          </a:prstGeom>
          <a:noFill/>
        </p:spPr>
      </p:pic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1785918" y="157161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857356" y="4143380"/>
            <a:ext cx="68580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3178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Каковы сильные и слабые стороны общества данного типа?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31788" algn="l"/>
              </a:tabLs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Каковы перспективы развития человечества?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2e12fd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8309" cy="607220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 descr="земной шар люди.jpg"/>
          <p:cNvPicPr>
            <a:picLocks noChangeAspect="1"/>
          </p:cNvPicPr>
          <p:nvPr/>
        </p:nvPicPr>
        <p:blipFill>
          <a:blip r:embed="rId3" cstate="print"/>
          <a:srcRect b="10066"/>
          <a:stretch>
            <a:fillRect/>
          </a:stretch>
        </p:blipFill>
        <p:spPr>
          <a:xfrm>
            <a:off x="5072066" y="3189854"/>
            <a:ext cx="4071934" cy="366814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 descr="одиночество.jpg"/>
          <p:cNvPicPr>
            <a:picLocks noChangeAspect="1"/>
          </p:cNvPicPr>
          <p:nvPr/>
        </p:nvPicPr>
        <p:blipFill>
          <a:blip r:embed="rId4" cstate="print"/>
          <a:srcRect l="10547" r="16796"/>
          <a:stretch>
            <a:fillRect/>
          </a:stretch>
        </p:blipFill>
        <p:spPr>
          <a:xfrm flipH="1">
            <a:off x="0" y="2643182"/>
            <a:ext cx="2722089" cy="421481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1000108"/>
            <a:ext cx="8286808" cy="424731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4. Современное общество</a:t>
            </a:r>
          </a:p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 в зеркале </a:t>
            </a:r>
            <a:r>
              <a:rPr lang="ru-RU" sz="5400" b="1" i="1" cap="none" spc="50" dirty="0" err="1" smtClean="0">
                <a:ln w="11430"/>
                <a:solidFill>
                  <a:srgbClr val="FF0000"/>
                </a:solidFill>
                <a:latin typeface="Arial Black" pitchFamily="34" charset="0"/>
              </a:rPr>
              <a:t>цивилизационного</a:t>
            </a:r>
            <a:endParaRPr lang="ru-RU" sz="5400" b="1" i="1" cap="none" spc="50" dirty="0" smtClean="0">
              <a:ln w="11430"/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ru-RU" sz="5400" b="1" i="1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опыта.</a:t>
            </a:r>
            <a:endParaRPr lang="ru-RU" sz="5400" b="1" i="1" cap="none" spc="50" dirty="0">
              <a:ln w="11430"/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57422" y="4929198"/>
            <a:ext cx="65008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990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Согласны ли вы с этим утверждением? Свою точку зрения обоснуйте.</a:t>
            </a:r>
          </a:p>
        </p:txBody>
      </p:sp>
      <p:pic>
        <p:nvPicPr>
          <p:cNvPr id="3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8257"/>
            <a:ext cx="2500298" cy="3839743"/>
          </a:xfrm>
          <a:prstGeom prst="rect">
            <a:avLst/>
          </a:prstGeom>
          <a:noFill/>
        </p:spPr>
      </p:pic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785786" y="1928802"/>
            <a:ext cx="1500198" cy="1143008"/>
          </a:xfrm>
          <a:prstGeom prst="cloudCallout">
            <a:avLst>
              <a:gd name="adj1" fmla="val -13760"/>
              <a:gd name="adj2" fmla="val 7004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428604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Г. Спенсер считает, что с появлением компьютера человек утрачивает представление о себе как о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единственном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разумном существе, так же как с открытием Коперника и Галилея он перестал осознавать себя центром Вселенной, а с появлением теории Дарвина пошатнулся миф о человеке как о венце божественного творения.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285984" y="3970856"/>
            <a:ext cx="6643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990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Проанализируйте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материал карточки №3.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990600" algn="l"/>
              </a:tabLst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Сформулируйте тезисы на тему: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«Информационное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общество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«за» и «против».</a:t>
            </a:r>
          </a:p>
        </p:txBody>
      </p:sp>
      <p:pic>
        <p:nvPicPr>
          <p:cNvPr id="5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8257"/>
            <a:ext cx="2500298" cy="3839743"/>
          </a:xfrm>
          <a:prstGeom prst="rect">
            <a:avLst/>
          </a:prstGeom>
          <a:noFill/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785786" y="1928802"/>
            <a:ext cx="1500198" cy="1143008"/>
          </a:xfrm>
          <a:prstGeom prst="cloudCallout">
            <a:avLst>
              <a:gd name="adj1" fmla="val -14697"/>
              <a:gd name="adj2" fmla="val 6635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071670" y="4143380"/>
            <a:ext cx="64294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4610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вы думаете, какие характеристики нужно проанализировать, чтобы выделить определенные типы общества? </a:t>
            </a:r>
            <a:endParaRPr kumimoji="0" lang="ru-RU" sz="2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 descr="smart_guy_thinking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71744"/>
            <a:ext cx="2500298" cy="3839743"/>
          </a:xfrm>
          <a:prstGeom prst="rect">
            <a:avLst/>
          </a:prstGeom>
          <a:noFill/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1785918" y="157161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428604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Arial Black" pitchFamily="34" charset="0"/>
              </a:rPr>
              <a:t>Введение.</a:t>
            </a:r>
            <a:endParaRPr lang="ru-RU" sz="2800" b="1" i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оллаж горо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29189" cy="551363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 descr="вост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500" y="0"/>
            <a:ext cx="4762500" cy="44577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 descr="восток 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06652"/>
            <a:ext cx="6000760" cy="455134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коллаж прогноз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1311095"/>
            <a:ext cx="3929058" cy="554690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0100" y="2571744"/>
            <a:ext cx="7215238" cy="156966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</a:rPr>
              <a:t>5. Восток и Запад в диалоге культур.</a:t>
            </a:r>
            <a:endParaRPr lang="ru-RU" sz="4800" b="1" i="1" cap="none" spc="50" dirty="0">
              <a:ln w="11430"/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3" y="500042"/>
          <a:ext cx="8643996" cy="52301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3"/>
                <a:gridCol w="3143272"/>
                <a:gridCol w="3143271"/>
              </a:tblGrid>
              <a:tr h="1023945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Критерий сравнения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Восточное общество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Западное общество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23945">
                <a:tc>
                  <a:txBody>
                    <a:bodyPr/>
                    <a:lstStyle/>
                    <a:p>
                      <a:pPr algn="just"/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Ход </a:t>
                      </a:r>
                      <a:r>
                        <a:rPr lang="ru-RU" sz="2200" b="0" dirty="0" err="1" smtClean="0">
                          <a:latin typeface="Arial" pitchFamily="34" charset="0"/>
                          <a:cs typeface="Arial" pitchFamily="34" charset="0"/>
                        </a:rPr>
                        <a:t>историчес-кого</a:t>
                      </a:r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 процесса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«Непрерывность»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ис-торического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процес-са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отсутствие явных граней между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истори-ческими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эпохами,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рез-ких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сдвигов и толчков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История движется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не-равномерно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«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скачка-ми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», разрывы между эпохами очевидны, часто это революции разных типов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23945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Особенности исторического развития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Неприменимость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ев-ропейской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концепции линейного прогресса к характеристике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осо-бенностей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историчес-кого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развития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Общественно-истори-ческий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прогресс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до-статочно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очевиден и может быть «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изме-рен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посредством разных критериев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6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1767"/>
                <a:gridCol w="2928958"/>
                <a:gridCol w="3143271"/>
              </a:tblGrid>
              <a:tr h="1023945">
                <a:tc>
                  <a:txBody>
                    <a:bodyPr/>
                    <a:lstStyle/>
                    <a:p>
                      <a:pPr algn="just"/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Отношение </a:t>
                      </a:r>
                      <a:r>
                        <a:rPr lang="ru-RU" sz="2200" b="0" dirty="0" err="1" smtClean="0">
                          <a:latin typeface="Arial" pitchFamily="34" charset="0"/>
                          <a:cs typeface="Arial" pitchFamily="34" charset="0"/>
                        </a:rPr>
                        <a:t>лю-дей</a:t>
                      </a:r>
                      <a:r>
                        <a:rPr lang="ru-RU" sz="2200" b="0" baseline="0" dirty="0" smtClean="0">
                          <a:latin typeface="Arial" pitchFamily="34" charset="0"/>
                          <a:cs typeface="Arial" pitchFamily="34" charset="0"/>
                        </a:rPr>
                        <a:t> к природе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Тип отношений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об-щества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природы построен не на принципе победы над ней, а на идее слияния с ней.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Общество стремится властвовать над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при-родой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подчиняя ее и извлекая из нее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мак-симально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возможное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 descr="http://journal-cherry.ru/wp-content/uploads/2015/08/bcb3c344eea1c16b614e8b5d12418a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52" y="2285968"/>
            <a:ext cx="6858048" cy="45720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" name="Рисунок 3" descr="Sakura_Blossoms_by_ArdiRa-494x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14280" y="1897828"/>
            <a:ext cx="3500464" cy="4960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643996" cy="3108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578"/>
                <a:gridCol w="3286147"/>
                <a:gridCol w="3143271"/>
              </a:tblGrid>
              <a:tr h="1023945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Форма собственности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Основа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экономической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системы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общинно-государственные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формы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собственности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слабом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развитии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института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частной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соб-ственности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Основа экономики - институт достигшей высокого развития частной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собственно-сти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</a:t>
                      </a:r>
                      <a:endParaRPr lang="ru-RU" sz="22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Право собственности рассматривается 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как естественное и неотъемлемое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8" name="Picture 2" descr="https://t3.ftcdn.net/jpg/01/02/54/04/500_F_102540418_LXcsXFQPmR3c7kk49FSNGgAaSzsvG85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500438"/>
            <a:ext cx="6217707" cy="335756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3" y="500042"/>
          <a:ext cx="8643996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1767"/>
                <a:gridCol w="2928958"/>
                <a:gridCol w="3143271"/>
              </a:tblGrid>
              <a:tr h="1023945">
                <a:tc>
                  <a:txBody>
                    <a:bodyPr/>
                    <a:lstStyle/>
                    <a:p>
                      <a:pPr algn="just"/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Уровень социальной мобильности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Уровень социальной мобильности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невы-сок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границы между социальными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общ-ностями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(кастами, сословиями)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устой-чивы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Социальная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мобиль-ность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населения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вы-сока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возможности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со-циальных</a:t>
                      </a:r>
                      <a:r>
                        <a:rPr lang="ru-RU" sz="22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перемеще-ний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практически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нео-граниченны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23945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Государственный </a:t>
                      </a:r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контроль общества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Государство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подчи-няет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себе общество, общества вне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госу-дарства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его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конт-роля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не существует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Общество автономно от государства,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сло-жилось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развитое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гра-жданское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общество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3" y="500042"/>
          <a:ext cx="8643996" cy="588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3"/>
                <a:gridCol w="3000396"/>
                <a:gridCol w="3286147"/>
              </a:tblGrid>
              <a:tr h="1023945">
                <a:tc>
                  <a:txBody>
                    <a:bodyPr/>
                    <a:lstStyle/>
                    <a:p>
                      <a:pPr algn="just"/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Отношение личности и государства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Принцип автономии свободной от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госу-дарства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социаль-ных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общностей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лич-ности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 отсутствует. Человек стремится включиться в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су-ществующую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сис-тему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социальных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об-щностей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«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раст-вориться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» в ней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Автономия, свободы и права личности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за-креплены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конститу-ционно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качестве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не-отъемлемых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прирож-денных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Отношения личности и общества строятся на началах взаимной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ответствен-ности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23945">
                <a:tc>
                  <a:txBody>
                    <a:bodyPr/>
                    <a:lstStyle/>
                    <a:p>
                      <a:pPr algn="just"/>
                      <a:r>
                        <a:rPr lang="ru-RU" sz="2200" b="0" dirty="0" smtClean="0">
                          <a:latin typeface="Arial" pitchFamily="34" charset="0"/>
                          <a:cs typeface="Arial" pitchFamily="34" charset="0"/>
                        </a:rPr>
                        <a:t>Система ценностей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Главный регулятор общественной жизни - традиция, обычай, следование нормам жизни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предшествую-щих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поколений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Важнейшими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социаль-ными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ценностями признаны способность и готовность к </a:t>
                      </a:r>
                      <a:r>
                        <a:rPr lang="ru-RU" sz="22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изме-нениям</a:t>
                      </a:r>
                      <a:r>
                        <a:rPr lang="ru-RU" sz="2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новациям</a:t>
                      </a:r>
                      <a:endParaRPr lang="ru-RU" sz="2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857356" y="3071810"/>
            <a:ext cx="65008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6201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Можно ли считать ценности Востока уникальными, чуждыми Западу?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smart_guy_thinking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8257"/>
            <a:ext cx="2500298" cy="3839743"/>
          </a:xfrm>
          <a:prstGeom prst="rect">
            <a:avLst/>
          </a:prstGeom>
          <a:noFill/>
        </p:spPr>
      </p:pic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1785918" y="1571612"/>
            <a:ext cx="1500198" cy="1143008"/>
          </a:xfrm>
          <a:prstGeom prst="cloudCallout">
            <a:avLst>
              <a:gd name="adj1" fmla="val -59708"/>
              <a:gd name="adj2" fmla="val 6265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7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725117"/>
            <a:ext cx="4714876" cy="413288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57224" y="1142984"/>
            <a:ext cx="76438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350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Основные характеристики общества: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350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35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отношение людей к природе;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35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отношение людей к друг другу;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350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система ценностей и жизненных смыслов.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142984"/>
            <a:ext cx="7143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Arial Black" pitchFamily="34" charset="0"/>
              </a:rPr>
              <a:t>План урока:</a:t>
            </a:r>
          </a:p>
          <a:p>
            <a:pPr algn="just"/>
            <a:endParaRPr lang="ru-RU" sz="2800" b="1" i="1" dirty="0" smtClean="0">
              <a:latin typeface="Arial Black" pitchFamily="34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ru-RU" sz="2800" dirty="0" smtClean="0"/>
              <a:t>Традиционное общество. </a:t>
            </a:r>
          </a:p>
          <a:p>
            <a:pPr marL="514350" lvl="0" indent="-514350" algn="just">
              <a:buAutoNum type="arabicPeriod" startAt="2"/>
            </a:pPr>
            <a:r>
              <a:rPr lang="ru-RU" sz="2800" dirty="0" smtClean="0"/>
              <a:t>Становление индустриального общества.</a:t>
            </a:r>
          </a:p>
          <a:p>
            <a:pPr marL="514350" lvl="0" indent="-514350" algn="just">
              <a:buAutoNum type="arabicPeriod" startAt="3"/>
            </a:pPr>
            <a:r>
              <a:rPr lang="ru-RU" sz="2800" dirty="0" smtClean="0"/>
              <a:t>Индустриальное общество как техногенная цивилизация.</a:t>
            </a:r>
          </a:p>
          <a:p>
            <a:pPr marL="514350" indent="-514350" algn="just">
              <a:buFontTx/>
              <a:buAutoNum type="arabicPeriod" startAt="3"/>
            </a:pPr>
            <a:r>
              <a:rPr lang="ru-RU" sz="2800" dirty="0" smtClean="0"/>
              <a:t>Современное общество в зеркале </a:t>
            </a:r>
            <a:r>
              <a:rPr lang="ru-RU" sz="2800" dirty="0" err="1" smtClean="0"/>
              <a:t>цивилизационного</a:t>
            </a:r>
            <a:r>
              <a:rPr lang="ru-RU" sz="2800" dirty="0" smtClean="0"/>
              <a:t> опыта.</a:t>
            </a:r>
          </a:p>
          <a:p>
            <a:pPr marL="514350" indent="-514350" algn="just">
              <a:buFontTx/>
              <a:buAutoNum type="arabicPeriod" startAt="3"/>
            </a:pPr>
            <a:r>
              <a:rPr lang="ru-RU" sz="2800" dirty="0" smtClean="0"/>
              <a:t>Восток и Запад в диалоге культур.</a:t>
            </a:r>
          </a:p>
          <a:p>
            <a:pPr marL="514350" lvl="0" indent="-514350"/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естьянин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405483"/>
            <a:ext cx="2786050" cy="345251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Золотая орда земледели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4190996" cy="314324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 descr="древние земледельцы.bmp"/>
          <p:cNvPicPr>
            <a:picLocks noChangeAspect="1"/>
          </p:cNvPicPr>
          <p:nvPr/>
        </p:nvPicPr>
        <p:blipFill>
          <a:blip r:embed="rId4" cstate="print"/>
          <a:srcRect l="16246" t="2896" b="5876"/>
          <a:stretch>
            <a:fillRect/>
          </a:stretch>
        </p:blipFill>
        <p:spPr>
          <a:xfrm>
            <a:off x="4000497" y="0"/>
            <a:ext cx="5143504" cy="483681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3" name="Рисунок 2" descr="Египе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303851"/>
            <a:ext cx="6072198" cy="455414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14480" y="2428868"/>
            <a:ext cx="6914072" cy="175432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1.Традиционное </a:t>
            </a:r>
          </a:p>
          <a:p>
            <a:pPr algn="ctr"/>
            <a:r>
              <a:rPr lang="ru-RU" sz="5400" b="1" i="1" cap="none" spc="50" dirty="0" smtClean="0">
                <a:ln w="11430"/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общество</a:t>
            </a:r>
            <a:endParaRPr lang="ru-RU" sz="5400" b="1" i="1" cap="none" spc="50" dirty="0">
              <a:ln w="11430"/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ink_the_deal_p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71604" y="2000240"/>
            <a:ext cx="6929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Традиционное общество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доиндуст-риальные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общественные уклады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аграрного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типа, которые характеризуются: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преобладанием натурального хозяйства,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сословной иерархией,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стабильностью структуры,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способом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социокультурной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регуляции всей жизни, основанном на традиции. 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ченик книг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285992"/>
            <a:ext cx="2928958" cy="38364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714620"/>
            <a:ext cx="55007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Задание: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проанализировать текст 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§ 11-12, с.109-112, дополнительный материал карточки №1, ответить на вопросы.</a:t>
            </a:r>
          </a:p>
          <a:p>
            <a:pPr marL="457200" indent="-457200"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1373</Words>
  <Application>Microsoft Office PowerPoint</Application>
  <PresentationFormat>Экран (4:3)</PresentationFormat>
  <Paragraphs>228</Paragraphs>
  <Slides>46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Nina</dc:creator>
  <cp:lastModifiedBy>Нина Гудзишевсеая</cp:lastModifiedBy>
  <cp:revision>52</cp:revision>
  <dcterms:created xsi:type="dcterms:W3CDTF">2011-11-19T20:46:25Z</dcterms:created>
  <dcterms:modified xsi:type="dcterms:W3CDTF">2017-04-14T05:03:05Z</dcterms:modified>
</cp:coreProperties>
</file>